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5C4D8-B7B6-4DDB-9775-739E4A3F41C9}" type="datetimeFigureOut">
              <a:rPr lang="en-ZA" smtClean="0"/>
              <a:pPr/>
              <a:t>2025/08/21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30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580A2-10B2-40CB-B079-075B7D6BF2FC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4641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006298-6D8D-0946-9E12-D0530B4921C0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2FECCB-BBDF-A548-915E-CFC32324CD8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4039" y="307928"/>
            <a:ext cx="9904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/>
                <a:cs typeface="Comic Sans MS"/>
              </a:rPr>
              <a:t>INDUSTRIAL PRODUCTION OF AMINO ACIDS</a:t>
            </a:r>
            <a:endParaRPr lang="en-US" sz="2400" b="1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055" y="976973"/>
            <a:ext cx="86381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DISCOVERY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Historically, production of amino acids started with </a:t>
            </a:r>
            <a:r>
              <a:rPr lang="en-US" sz="2000" dirty="0" err="1" smtClean="0">
                <a:latin typeface="Comic Sans MS"/>
                <a:cs typeface="Comic Sans MS"/>
              </a:rPr>
              <a:t>MonoSodium</a:t>
            </a:r>
            <a:r>
              <a:rPr lang="en-US" sz="2000" dirty="0" smtClean="0">
                <a:latin typeface="Comic Sans MS"/>
                <a:cs typeface="Comic Sans MS"/>
              </a:rPr>
              <a:t> Glutamate [MSG]. Ikeda in 1908, working on the </a:t>
            </a:r>
            <a:r>
              <a:rPr lang="en-US" sz="2000" dirty="0" err="1" smtClean="0">
                <a:latin typeface="Comic Sans MS"/>
                <a:cs typeface="Comic Sans MS"/>
              </a:rPr>
              <a:t>flavouring</a:t>
            </a:r>
            <a:r>
              <a:rPr lang="en-US" sz="2000" dirty="0" smtClean="0">
                <a:latin typeface="Comic Sans MS"/>
                <a:cs typeface="Comic Sans MS"/>
              </a:rPr>
              <a:t> component in kelps discovered GLUTAMIC ACID (L-glutamate) after acid hydrolysis and fractionation of kelp and neutralization with caustic soda.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These treatments enhance the taste of kelp which gave rise to the birth of  MSG, </a:t>
            </a:r>
            <a:r>
              <a:rPr lang="en-US" sz="2000" dirty="0" err="1" smtClean="0">
                <a:latin typeface="Comic Sans MS"/>
                <a:cs typeface="Comic Sans MS"/>
              </a:rPr>
              <a:t>flavour</a:t>
            </a:r>
            <a:r>
              <a:rPr lang="en-US" sz="2000" dirty="0" smtClean="0">
                <a:latin typeface="Comic Sans MS"/>
                <a:cs typeface="Comic Sans MS"/>
              </a:rPr>
              <a:t> enhancing compound 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Chemical Production: Based on extraction from soy and wheat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Biotechnological Production: Micro-organisms (</a:t>
            </a:r>
            <a:r>
              <a:rPr lang="en-US" sz="2000" i="1" dirty="0" err="1" smtClean="0">
                <a:latin typeface="Comic Sans MS"/>
                <a:cs typeface="Comic Sans MS"/>
              </a:rPr>
              <a:t>Corynebacterium</a:t>
            </a:r>
            <a:r>
              <a:rPr lang="en-US" sz="2000" i="1" dirty="0" smtClean="0">
                <a:latin typeface="Comic Sans MS"/>
                <a:cs typeface="Comic Sans MS"/>
              </a:rPr>
              <a:t> </a:t>
            </a:r>
            <a:r>
              <a:rPr lang="en-US" sz="2000" i="1" dirty="0" err="1" smtClean="0">
                <a:latin typeface="Comic Sans MS"/>
                <a:cs typeface="Comic Sans MS"/>
              </a:rPr>
              <a:t>glutamicum</a:t>
            </a:r>
            <a:r>
              <a:rPr lang="en-US" sz="2000" dirty="0" smtClean="0">
                <a:latin typeface="Comic Sans MS"/>
                <a:cs typeface="Comic Sans MS"/>
              </a:rPr>
              <a:t>) are used.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Commercial production of amino acids today is a billion dollar industry.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Commercial production of MSG is the largest and biggest industry world over.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Commercial Production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Glutamic acid &gt; lysine  &gt; methionine  &gt; threonine  &gt;  Aspartic acid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6174" y="6271219"/>
            <a:ext cx="7434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660066"/>
                </a:solidFill>
                <a:latin typeface="Comic Sans MS"/>
                <a:cs typeface="Comic Sans MS"/>
              </a:rPr>
              <a:t>The market is growing steadily by about 5–10% per year.</a:t>
            </a:r>
          </a:p>
        </p:txBody>
      </p:sp>
    </p:spTree>
    <p:extLst>
      <p:ext uri="{BB962C8B-B14F-4D97-AF65-F5344CB8AC3E}">
        <p14:creationId xmlns:p14="http://schemas.microsoft.com/office/powerpoint/2010/main" val="14831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an 33"/>
          <p:cNvSpPr/>
          <p:nvPr/>
        </p:nvSpPr>
        <p:spPr>
          <a:xfrm>
            <a:off x="2599765" y="2680447"/>
            <a:ext cx="2271059" cy="69116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68706" y="672353"/>
            <a:ext cx="2161369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Dissolving tank</a:t>
            </a:r>
          </a:p>
          <a:p>
            <a:endParaRPr lang="en-US" sz="2000" dirty="0">
              <a:latin typeface="Comic Sans MS"/>
              <a:cs typeface="Comic Sans MS"/>
            </a:endParaRPr>
          </a:p>
          <a:p>
            <a:r>
              <a:rPr lang="en-US" sz="2000" smtClean="0">
                <a:latin typeface="Comic Sans MS"/>
                <a:cs typeface="Comic Sans MS"/>
              </a:rPr>
              <a:t>Sterilizer</a:t>
            </a:r>
            <a:endParaRPr lang="en-US" sz="2000" dirty="0" smtClean="0">
              <a:latin typeface="Comic Sans MS"/>
              <a:cs typeface="Comic Sans MS"/>
            </a:endParaRPr>
          </a:p>
          <a:p>
            <a:endParaRPr lang="en-US" sz="2000" dirty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Buffer tank</a:t>
            </a:r>
          </a:p>
          <a:p>
            <a:endParaRPr lang="en-US" sz="2000" dirty="0">
              <a:latin typeface="Comic Sans MS"/>
              <a:cs typeface="Comic Sans MS"/>
            </a:endParaRPr>
          </a:p>
          <a:p>
            <a:endParaRPr lang="en-US" sz="2000" dirty="0" smtClean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FERMENTER</a:t>
            </a:r>
          </a:p>
          <a:p>
            <a:endParaRPr lang="en-US" sz="2000" dirty="0">
              <a:latin typeface="Comic Sans MS"/>
              <a:cs typeface="Comic Sans MS"/>
            </a:endParaRPr>
          </a:p>
          <a:p>
            <a:endParaRPr lang="en-US" sz="2000" dirty="0" smtClean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Cell separator</a:t>
            </a:r>
          </a:p>
          <a:p>
            <a:endParaRPr lang="en-US" sz="2000" dirty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Anion exchanger</a:t>
            </a:r>
          </a:p>
          <a:p>
            <a:endParaRPr lang="en-US" sz="2000" dirty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Evaporation</a:t>
            </a:r>
          </a:p>
          <a:p>
            <a:endParaRPr lang="en-US" sz="2000" dirty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Crystallization </a:t>
            </a:r>
            <a:endParaRPr lang="en-US" sz="2000" dirty="0">
              <a:latin typeface="Comic Sans MS"/>
              <a:cs typeface="Comic Sans MS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792941" y="3062941"/>
            <a:ext cx="1075765" cy="149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99260" y="2862886"/>
            <a:ext cx="14327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Inoculum</a:t>
            </a:r>
          </a:p>
          <a:p>
            <a:r>
              <a:rPr lang="en-US" sz="2000" dirty="0" smtClean="0">
                <a:latin typeface="Comic Sans MS"/>
                <a:cs typeface="Comic Sans MS"/>
              </a:rPr>
              <a:t>Sterile air</a:t>
            </a:r>
            <a:endParaRPr lang="en-US" sz="2000" dirty="0">
              <a:latin typeface="Comic Sans MS"/>
              <a:cs typeface="Comic Sans M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601882" y="3062941"/>
            <a:ext cx="17630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45413" y="2725282"/>
            <a:ext cx="2982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Ammonia, pH control (7.8)</a:t>
            </a:r>
          </a:p>
          <a:p>
            <a:r>
              <a:rPr lang="en-US" dirty="0" smtClean="0">
                <a:latin typeface="Comic Sans MS"/>
                <a:cs typeface="Comic Sans MS"/>
              </a:rPr>
              <a:t>(ammonium acetate 0.5%)</a:t>
            </a:r>
            <a:endParaRPr lang="en-US" dirty="0">
              <a:latin typeface="Comic Sans MS"/>
              <a:cs typeface="Comic Sans M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870824" y="4108825"/>
            <a:ext cx="1090705" cy="3735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61529" y="3908770"/>
            <a:ext cx="2057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Eluted in </a:t>
            </a:r>
            <a:r>
              <a:rPr lang="en-US" sz="2000" dirty="0" err="1" smtClean="0">
                <a:latin typeface="Comic Sans MS"/>
                <a:cs typeface="Comic Sans MS"/>
              </a:rPr>
              <a:t>NaOH</a:t>
            </a:r>
            <a:endParaRPr lang="en-US" sz="2000" dirty="0">
              <a:latin typeface="Comic Sans MS"/>
              <a:cs typeface="Comic Sans M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5030076" y="4308879"/>
            <a:ext cx="1215337" cy="289701"/>
          </a:xfrm>
          <a:prstGeom prst="curvedConnector3">
            <a:avLst>
              <a:gd name="adj1" fmla="val 14348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481294" y="1135529"/>
            <a:ext cx="0" cy="239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81294" y="1721223"/>
            <a:ext cx="0" cy="239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606800" y="3388345"/>
            <a:ext cx="0" cy="239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606800" y="4189036"/>
            <a:ext cx="0" cy="239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606800" y="4819553"/>
            <a:ext cx="0" cy="239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606800" y="5357436"/>
            <a:ext cx="0" cy="239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50000" y="5961529"/>
            <a:ext cx="1021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100g/L</a:t>
            </a:r>
            <a:endParaRPr lang="en-US" sz="2000" dirty="0">
              <a:latin typeface="Comic Sans MS"/>
              <a:cs typeface="Comic Sans M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255059" y="836706"/>
            <a:ext cx="1464235" cy="298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73529" y="367710"/>
            <a:ext cx="18415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Nutrients</a:t>
            </a:r>
          </a:p>
          <a:p>
            <a:endParaRPr lang="en-US" sz="2000" dirty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Glucose (12%)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61529" y="367710"/>
            <a:ext cx="106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38</a:t>
            </a:r>
            <a:r>
              <a:rPr lang="en-US" sz="2000" baseline="30000" dirty="0" smtClean="0">
                <a:latin typeface="Comic Sans MS"/>
                <a:cs typeface="Comic Sans MS"/>
              </a:rPr>
              <a:t>o</a:t>
            </a:r>
            <a:r>
              <a:rPr lang="en-US" sz="2000" dirty="0" smtClean="0">
                <a:latin typeface="Comic Sans MS"/>
                <a:cs typeface="Comic Sans MS"/>
              </a:rPr>
              <a:t>C</a:t>
            </a:r>
          </a:p>
          <a:p>
            <a:r>
              <a:rPr lang="en-US" sz="2000" dirty="0" smtClean="0">
                <a:latin typeface="Comic Sans MS"/>
                <a:cs typeface="Comic Sans MS"/>
              </a:rPr>
              <a:t>30-35h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47010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168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514" y="274475"/>
            <a:ext cx="7124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omic Sans MS"/>
                <a:cs typeface="Comic Sans MS"/>
              </a:rPr>
              <a:t>USES OF INDUSTRIALLY PRODUCED AMINO ACIDS </a:t>
            </a:r>
            <a:endParaRPr lang="en-US" sz="2000" b="1" dirty="0"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985" y="781578"/>
            <a:ext cx="3749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Food industry:	65%</a:t>
            </a:r>
          </a:p>
          <a:p>
            <a:r>
              <a:rPr lang="en-US" dirty="0" smtClean="0">
                <a:latin typeface="Comic Sans MS"/>
                <a:cs typeface="Comic Sans MS"/>
              </a:rPr>
              <a:t>Agric Industry : Feed additives	                      30%</a:t>
            </a:r>
          </a:p>
          <a:p>
            <a:r>
              <a:rPr lang="en-US" dirty="0" smtClean="0">
                <a:latin typeface="Comic Sans MS"/>
                <a:cs typeface="Comic Sans MS"/>
              </a:rPr>
              <a:t>Pharmaceutical: 	   5%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145" y="1704908"/>
            <a:ext cx="838694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b="1" dirty="0" smtClean="0">
              <a:latin typeface="Comic Sans MS"/>
              <a:cs typeface="Comic Sans MS"/>
            </a:endParaRPr>
          </a:p>
          <a:p>
            <a:pPr algn="just"/>
            <a:endParaRPr lang="en-US" sz="2000" b="1" dirty="0" smtClean="0">
              <a:latin typeface="Comic Sans MS"/>
              <a:cs typeface="Comic Sans MS"/>
            </a:endParaRPr>
          </a:p>
          <a:p>
            <a:pPr algn="just"/>
            <a:r>
              <a:rPr lang="en-US" sz="2000" b="1" dirty="0" smtClean="0">
                <a:latin typeface="Comic Sans MS"/>
                <a:cs typeface="Comic Sans MS"/>
              </a:rPr>
              <a:t>FOOD INDUSTRY</a:t>
            </a:r>
          </a:p>
          <a:p>
            <a:pPr algn="just"/>
            <a:endParaRPr lang="en-US" sz="2000" b="1" dirty="0">
              <a:latin typeface="Comic Sans MS"/>
              <a:cs typeface="Comic Sans MS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000" dirty="0" err="1" smtClean="0">
                <a:latin typeface="Comic Sans MS"/>
                <a:cs typeface="Comic Sans MS"/>
              </a:rPr>
              <a:t>Flavour</a:t>
            </a:r>
            <a:r>
              <a:rPr lang="en-US" sz="2000" dirty="0" smtClean="0">
                <a:latin typeface="Comic Sans MS"/>
                <a:cs typeface="Comic Sans MS"/>
              </a:rPr>
              <a:t> enhancers: MSG, glycine, alanine. 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>
                <a:latin typeface="Comic Sans MS"/>
                <a:cs typeface="Comic Sans MS"/>
              </a:rPr>
              <a:t>Milk Preservation: Tryptophan and </a:t>
            </a:r>
            <a:r>
              <a:rPr lang="en-US" sz="2000" dirty="0" err="1" smtClean="0">
                <a:latin typeface="Comic Sans MS"/>
                <a:cs typeface="Comic Sans MS"/>
              </a:rPr>
              <a:t>histidine</a:t>
            </a:r>
            <a:r>
              <a:rPr lang="en-US" sz="2000" dirty="0" smtClean="0">
                <a:latin typeface="Comic Sans MS"/>
                <a:cs typeface="Comic Sans MS"/>
              </a:rPr>
              <a:t> used as antioxidants to preserve milk powder.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000" dirty="0" err="1" smtClean="0">
                <a:latin typeface="Comic Sans MS"/>
                <a:cs typeface="Comic Sans MS"/>
              </a:rPr>
              <a:t>Cysteine</a:t>
            </a:r>
            <a:r>
              <a:rPr lang="en-US" sz="2000" dirty="0" smtClean="0">
                <a:latin typeface="Comic Sans MS"/>
                <a:cs typeface="Comic Sans MS"/>
              </a:rPr>
              <a:t> is used (as an antioxidant)  for fruit juices preservation.</a:t>
            </a:r>
          </a:p>
          <a:p>
            <a:pPr marL="342900" indent="-342900" algn="just">
              <a:buFont typeface="Arial"/>
              <a:buChar char="•"/>
            </a:pPr>
            <a:endParaRPr lang="en-US" sz="2000" dirty="0">
              <a:latin typeface="Comic Sans MS"/>
              <a:cs typeface="Comic Sans MS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>
                <a:latin typeface="Comic Sans MS"/>
                <a:cs typeface="Comic Sans MS"/>
              </a:rPr>
              <a:t>Artificial sweetener in soft drinks: Aspartame, dipeptide (</a:t>
            </a:r>
            <a:r>
              <a:rPr lang="en-US" sz="2000" dirty="0" err="1" smtClean="0">
                <a:latin typeface="Comic Sans MS"/>
                <a:cs typeface="Comic Sans MS"/>
              </a:rPr>
              <a:t>aspartyl</a:t>
            </a:r>
            <a:r>
              <a:rPr lang="en-US" sz="2000" dirty="0" smtClean="0">
                <a:latin typeface="Comic Sans MS"/>
                <a:cs typeface="Comic Sans MS"/>
              </a:rPr>
              <a:t>-phenylalanine-methyl ester) produced by combination of asp and </a:t>
            </a:r>
            <a:r>
              <a:rPr lang="en-US" sz="2000" dirty="0" err="1" smtClean="0">
                <a:latin typeface="Comic Sans MS"/>
                <a:cs typeface="Comic Sans MS"/>
              </a:rPr>
              <a:t>Phe</a:t>
            </a:r>
            <a:r>
              <a:rPr lang="en-US" sz="2000" dirty="0" smtClean="0">
                <a:latin typeface="Comic Sans MS"/>
                <a:cs typeface="Comic Sans MS"/>
              </a:rPr>
              <a:t> is 200 sweeter than sucrose. Low calorie</a:t>
            </a:r>
          </a:p>
          <a:p>
            <a:pPr marL="342900" indent="-342900" algn="just">
              <a:buFont typeface="Arial"/>
              <a:buChar char="•"/>
            </a:pPr>
            <a:endParaRPr lang="en-US" sz="2000" dirty="0">
              <a:latin typeface="Comic Sans MS"/>
              <a:cs typeface="Comic Sans MS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>
                <a:latin typeface="Comic Sans MS"/>
                <a:cs typeface="Comic Sans MS"/>
              </a:rPr>
              <a:t>Boost Nutritional Quality of Foods: Essential amino acids or those deficient in  plant based foods like </a:t>
            </a:r>
            <a:r>
              <a:rPr lang="en-US" sz="2000" dirty="0" err="1" smtClean="0">
                <a:latin typeface="Comic Sans MS"/>
                <a:cs typeface="Comic Sans MS"/>
              </a:rPr>
              <a:t>lys</a:t>
            </a:r>
            <a:r>
              <a:rPr lang="en-US" sz="2000" dirty="0" smtClean="0">
                <a:latin typeface="Comic Sans MS"/>
                <a:cs typeface="Comic Sans MS"/>
              </a:rPr>
              <a:t>, met, </a:t>
            </a:r>
            <a:r>
              <a:rPr lang="en-US" sz="2000" dirty="0" err="1" smtClean="0">
                <a:latin typeface="Comic Sans MS"/>
                <a:cs typeface="Comic Sans MS"/>
              </a:rPr>
              <a:t>thr</a:t>
            </a:r>
            <a:r>
              <a:rPr lang="en-US" sz="2000" dirty="0" smtClean="0">
                <a:latin typeface="Comic Sans MS"/>
                <a:cs typeface="Comic Sans MS"/>
              </a:rPr>
              <a:t>, </a:t>
            </a:r>
            <a:r>
              <a:rPr lang="en-US" sz="2000" dirty="0" err="1" smtClean="0">
                <a:latin typeface="Comic Sans MS"/>
                <a:cs typeface="Comic Sans MS"/>
              </a:rPr>
              <a:t>Trp</a:t>
            </a:r>
            <a:r>
              <a:rPr lang="en-US" sz="2000" dirty="0" smtClean="0">
                <a:latin typeface="Comic Sans MS"/>
                <a:cs typeface="Comic Sans MS"/>
              </a:rPr>
              <a:t> improves nutritional quality of food and feed additives (animal). Bread: lysine, soy products or </a:t>
            </a:r>
            <a:r>
              <a:rPr lang="en-US" sz="2000" dirty="0" err="1" smtClean="0">
                <a:latin typeface="Comic Sans MS"/>
                <a:cs typeface="Comic Sans MS"/>
              </a:rPr>
              <a:t>soyabean</a:t>
            </a:r>
            <a:r>
              <a:rPr lang="en-US" sz="2000" dirty="0" smtClean="0">
                <a:latin typeface="Comic Sans MS"/>
                <a:cs typeface="Comic Sans MS"/>
              </a:rPr>
              <a:t> meal (pigs/animals): methionine</a:t>
            </a:r>
          </a:p>
          <a:p>
            <a:pPr marL="342900" indent="-342900" algn="just">
              <a:buFont typeface="Arial"/>
              <a:buChar char="•"/>
            </a:pP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2646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4311" y="180215"/>
            <a:ext cx="3722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b="1" dirty="0" smtClean="0">
                <a:latin typeface="Comic Sans MS"/>
                <a:cs typeface="Comic Sans MS"/>
              </a:rPr>
              <a:t>PHARMACEUTICAL INDUSTRY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9100" y="804831"/>
            <a:ext cx="7912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Used as medicines, infusions to patients for  post operative care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1423" y="1658506"/>
            <a:ext cx="278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b="1" dirty="0" smtClean="0">
                <a:latin typeface="Comic Sans MS"/>
                <a:cs typeface="Comic Sans MS"/>
              </a:rPr>
              <a:t>CHEMICAL INDUSTRY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4244" y="2442432"/>
            <a:ext cx="778931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omic Sans MS"/>
                <a:cs typeface="Comic Sans MS"/>
              </a:rPr>
              <a:t>Used as a precursor for production of  several </a:t>
            </a:r>
            <a:r>
              <a:rPr lang="en-US" sz="2000" dirty="0" err="1" smtClean="0">
                <a:latin typeface="Comic Sans MS"/>
                <a:cs typeface="Comic Sans MS"/>
              </a:rPr>
              <a:t>cpds</a:t>
            </a:r>
            <a:endParaRPr lang="en-US" sz="2000" dirty="0" smtClean="0">
              <a:latin typeface="Comic Sans MS"/>
              <a:cs typeface="Comic Sans MS"/>
            </a:endParaRPr>
          </a:p>
          <a:p>
            <a:pPr marL="342900" indent="-342900">
              <a:buFont typeface="Arial"/>
              <a:buChar char="•"/>
            </a:pPr>
            <a:r>
              <a:rPr lang="en-US" sz="2000" u="sng" dirty="0" smtClean="0">
                <a:latin typeface="Comic Sans MS"/>
                <a:cs typeface="Comic Sans MS"/>
              </a:rPr>
              <a:t>Glycine</a:t>
            </a:r>
            <a:r>
              <a:rPr lang="en-US" sz="2000" dirty="0" smtClean="0">
                <a:latin typeface="Comic Sans MS"/>
                <a:cs typeface="Comic Sans MS"/>
              </a:rPr>
              <a:t> used to manufacture GLYPHOSATE (a herbicide)</a:t>
            </a:r>
          </a:p>
          <a:p>
            <a:pPr marL="342900" indent="-342900">
              <a:buFont typeface="Arial"/>
              <a:buChar char="•"/>
            </a:pPr>
            <a:r>
              <a:rPr lang="en-US" sz="2000" u="sng" dirty="0" smtClean="0">
                <a:latin typeface="Comic Sans MS"/>
                <a:cs typeface="Comic Sans MS"/>
              </a:rPr>
              <a:t>Threonine</a:t>
            </a:r>
            <a:r>
              <a:rPr lang="en-US" sz="2000" dirty="0" smtClean="0">
                <a:latin typeface="Comic Sans MS"/>
                <a:cs typeface="Comic Sans MS"/>
              </a:rPr>
              <a:t> used for AZTHREONAM (herbicide)</a:t>
            </a:r>
          </a:p>
          <a:p>
            <a:pPr marL="342900" indent="-342900">
              <a:buFont typeface="Arial"/>
              <a:buChar char="•"/>
            </a:pPr>
            <a:r>
              <a:rPr lang="en-US" sz="2000" u="sng" dirty="0" smtClean="0">
                <a:latin typeface="Comic Sans MS"/>
                <a:cs typeface="Comic Sans MS"/>
              </a:rPr>
              <a:t>Poly methyl glutamate</a:t>
            </a:r>
            <a:r>
              <a:rPr lang="en-US" sz="2000" dirty="0" smtClean="0">
                <a:latin typeface="Comic Sans MS"/>
                <a:cs typeface="Comic Sans MS"/>
              </a:rPr>
              <a:t>: manufac. Of synthetic leather</a:t>
            </a:r>
          </a:p>
          <a:p>
            <a:pPr marL="342900" indent="-342900">
              <a:buFont typeface="Arial"/>
              <a:buChar char="•"/>
            </a:pPr>
            <a:r>
              <a:rPr lang="en-US" sz="2000" u="sng" dirty="0" smtClean="0">
                <a:latin typeface="Comic Sans MS"/>
                <a:cs typeface="Comic Sans MS"/>
              </a:rPr>
              <a:t>N-acyl derivatives of amino acids </a:t>
            </a:r>
            <a:r>
              <a:rPr lang="en-US" sz="2000" dirty="0" smtClean="0">
                <a:latin typeface="Comic Sans MS"/>
                <a:cs typeface="Comic Sans MS"/>
              </a:rPr>
              <a:t>used for  making cosmetics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5703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514" y="274475"/>
            <a:ext cx="6542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omic Sans MS"/>
                <a:cs typeface="Comic Sans MS"/>
              </a:rPr>
              <a:t>METHODS FOR PRODUCTION OF AMINO ACIDS</a:t>
            </a:r>
            <a:endParaRPr lang="en-US" sz="2000" b="1" u="sng" dirty="0"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897" y="1126955"/>
            <a:ext cx="864809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000" u="sng" dirty="0" smtClean="0">
                <a:latin typeface="Comic Sans MS"/>
                <a:cs typeface="Comic Sans MS"/>
              </a:rPr>
              <a:t>EXTRACTION</a:t>
            </a:r>
            <a:r>
              <a:rPr lang="en-US" sz="2000" dirty="0" smtClean="0">
                <a:latin typeface="Comic Sans MS"/>
                <a:cs typeface="Comic Sans MS"/>
              </a:rPr>
              <a:t>: hydrolysis of proteins to isolate amino acids like </a:t>
            </a:r>
            <a:r>
              <a:rPr lang="en-US" sz="2000" dirty="0" err="1" smtClean="0">
                <a:latin typeface="Comic Sans MS"/>
                <a:cs typeface="Comic Sans MS"/>
              </a:rPr>
              <a:t>cys</a:t>
            </a:r>
            <a:r>
              <a:rPr lang="en-US" sz="2000" dirty="0" smtClean="0">
                <a:latin typeface="Comic Sans MS"/>
                <a:cs typeface="Comic Sans MS"/>
              </a:rPr>
              <a:t>, </a:t>
            </a:r>
            <a:r>
              <a:rPr lang="en-US" sz="2000" dirty="0" err="1" smtClean="0">
                <a:latin typeface="Comic Sans MS"/>
                <a:cs typeface="Comic Sans MS"/>
              </a:rPr>
              <a:t>tyr</a:t>
            </a:r>
            <a:r>
              <a:rPr lang="en-US" sz="2000" dirty="0" smtClean="0">
                <a:latin typeface="Comic Sans MS"/>
                <a:cs typeface="Comic Sans MS"/>
              </a:rPr>
              <a:t>, </a:t>
            </a:r>
            <a:r>
              <a:rPr lang="en-US" sz="2000" dirty="0" err="1" smtClean="0">
                <a:latin typeface="Comic Sans MS"/>
                <a:cs typeface="Comic Sans MS"/>
              </a:rPr>
              <a:t>leu</a:t>
            </a:r>
            <a:endParaRPr lang="en-US" sz="2000" dirty="0" smtClean="0">
              <a:latin typeface="Comic Sans MS"/>
              <a:cs typeface="Comic Sans MS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000" dirty="0">
              <a:latin typeface="Comic Sans MS"/>
              <a:cs typeface="Comic Sans M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u="sng" dirty="0" smtClean="0">
                <a:latin typeface="Comic Sans MS"/>
                <a:cs typeface="Comic Sans MS"/>
              </a:rPr>
              <a:t>CHEMICAL SYNTHESIS</a:t>
            </a:r>
            <a:r>
              <a:rPr lang="en-US" sz="2000" dirty="0" smtClean="0">
                <a:latin typeface="Comic Sans MS"/>
                <a:cs typeface="Comic Sans MS"/>
              </a:rPr>
              <a:t>: can result in racemic mixture (D and L amino acids), most applications are for L-form sometime DL or D maybe required.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u="sng" dirty="0" smtClean="0">
                <a:latin typeface="Comic Sans MS"/>
                <a:cs typeface="Comic Sans MS"/>
              </a:rPr>
              <a:t>MICROBIOLOGICAL SYNTHESIS</a:t>
            </a:r>
          </a:p>
          <a:p>
            <a:pPr marL="914400" lvl="1" indent="-457200" algn="just">
              <a:buFont typeface="+mj-lt"/>
              <a:buAutoNum type="alphaLcPeriod"/>
            </a:pPr>
            <a:r>
              <a:rPr lang="en-US" sz="2000" dirty="0" smtClean="0">
                <a:latin typeface="Comic Sans MS"/>
                <a:cs typeface="Comic Sans MS"/>
              </a:rPr>
              <a:t>Direct fermentation: Microbes use carbon sources such as glucose, fructose, alkanes, ethanol, glycerol, molasses, starch, methanol etc. to produce amino acids.</a:t>
            </a:r>
          </a:p>
          <a:p>
            <a:pPr marL="914400" lvl="1" indent="-457200" algn="just">
              <a:buFont typeface="+mj-lt"/>
              <a:buAutoNum type="alphaLcPeriod"/>
            </a:pPr>
            <a:r>
              <a:rPr lang="en-US" sz="2000" dirty="0" smtClean="0">
                <a:latin typeface="Comic Sans MS"/>
                <a:cs typeface="Comic Sans MS"/>
              </a:rPr>
              <a:t>Conversion of metabolic intermediates to amino acids:</a:t>
            </a:r>
          </a:p>
          <a:p>
            <a:pPr marL="914400" lvl="1" indent="-457200" algn="just">
              <a:buFont typeface="+mj-lt"/>
              <a:buAutoNum type="alphaLcPeriod"/>
            </a:pPr>
            <a:r>
              <a:rPr lang="en-US" sz="2000" dirty="0" smtClean="0">
                <a:latin typeface="Comic Sans MS"/>
                <a:cs typeface="Comic Sans MS"/>
              </a:rPr>
              <a:t>Use of enzymes (microbial) or immobilized cells: resting cells, crude cell extracts, immobilized cells can be used.</a:t>
            </a:r>
          </a:p>
          <a:p>
            <a:pPr lvl="1" algn="just"/>
            <a:endParaRPr lang="en-US" sz="2000" dirty="0">
              <a:latin typeface="Comic Sans MS"/>
              <a:cs typeface="Comic Sans MS"/>
            </a:endParaRP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		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23108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784" y="275907"/>
            <a:ext cx="6678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OVER PRODUCTION/STRAIN IMPROVEMENT METHODS 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3267" y="1128312"/>
            <a:ext cx="817899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Due to regulatory control of metabolic reactions natural over production is rare. Therefore, the strategy employed in industry is to remove regulatory control. The resultant organism is an over-producer.</a:t>
            </a:r>
          </a:p>
          <a:p>
            <a:pPr algn="just"/>
            <a:endParaRPr lang="en-US" sz="2000" dirty="0">
              <a:latin typeface="Comic Sans MS"/>
              <a:cs typeface="Comic Sans MS"/>
            </a:endParaRP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Mutagenesis  and screening for mutants are done</a:t>
            </a:r>
          </a:p>
          <a:p>
            <a:pPr algn="just"/>
            <a:endParaRPr lang="en-US" sz="2000" dirty="0">
              <a:latin typeface="Comic Sans MS"/>
              <a:cs typeface="Comic Sans M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 smtClean="0">
                <a:latin typeface="Comic Sans MS"/>
                <a:cs typeface="Comic Sans MS"/>
              </a:rPr>
              <a:t>Auxotrophic mutants</a:t>
            </a:r>
            <a:r>
              <a:rPr lang="en-US" sz="2000" dirty="0" smtClean="0">
                <a:latin typeface="Comic Sans MS"/>
                <a:cs typeface="Comic Sans MS"/>
              </a:rPr>
              <a:t>: lack of formation of regulatory end product (repressor or effector molecule). Intermediates accumulate and get excreted.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 smtClean="0">
                <a:latin typeface="Comic Sans MS"/>
                <a:cs typeface="Comic Sans MS"/>
              </a:rPr>
              <a:t>Genetic recombination</a:t>
            </a:r>
            <a:r>
              <a:rPr lang="en-US" sz="2000" dirty="0" smtClean="0">
                <a:latin typeface="Comic Sans MS"/>
                <a:cs typeface="Comic Sans MS"/>
              </a:rPr>
              <a:t>: for overproduction (recombinant molecules ) or protoplast fusion done to develop hybrids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 smtClean="0">
                <a:latin typeface="Comic Sans MS"/>
                <a:cs typeface="Comic Sans MS"/>
              </a:rPr>
              <a:t>Recombinant DNA Technology</a:t>
            </a:r>
            <a:r>
              <a:rPr lang="en-US" sz="2000" dirty="0" smtClean="0">
                <a:latin typeface="Comic Sans MS"/>
                <a:cs typeface="Comic Sans MS"/>
              </a:rPr>
              <a:t>: gene cloning, gene engineering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000" dirty="0">
              <a:latin typeface="Comic Sans MS"/>
              <a:cs typeface="Comic Sans M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 smtClean="0">
                <a:latin typeface="Comic Sans MS"/>
                <a:cs typeface="Comic Sans MS"/>
              </a:rPr>
              <a:t>Functional genomics</a:t>
            </a:r>
            <a:r>
              <a:rPr lang="en-US" sz="2000" dirty="0" smtClean="0">
                <a:latin typeface="Comic Sans MS"/>
                <a:cs typeface="Comic Sans MS"/>
              </a:rPr>
              <a:t>: whole chromosome sequencing data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508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853" y="428068"/>
            <a:ext cx="2661055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omic Sans MS"/>
                <a:cs typeface="Comic Sans MS"/>
              </a:rPr>
              <a:t>L-GLUTAMIC ACID</a:t>
            </a:r>
            <a:endParaRPr lang="en-US" sz="2000" b="1" dirty="0">
              <a:solidFill>
                <a:srgbClr val="FFFF00"/>
              </a:solidFill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7914" y="1426892"/>
            <a:ext cx="77918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err="1">
                <a:latin typeface="Comic Sans MS"/>
                <a:cs typeface="Comic Sans MS"/>
              </a:rPr>
              <a:t>Corynebacterium</a:t>
            </a:r>
            <a:r>
              <a:rPr lang="en-US" sz="2000" i="1" dirty="0">
                <a:latin typeface="Comic Sans MS"/>
                <a:cs typeface="Comic Sans MS"/>
              </a:rPr>
              <a:t> </a:t>
            </a:r>
            <a:r>
              <a:rPr lang="en-US" sz="2000" i="1" dirty="0" err="1">
                <a:latin typeface="Comic Sans MS"/>
                <a:cs typeface="Comic Sans MS"/>
              </a:rPr>
              <a:t>glutamicum</a:t>
            </a:r>
            <a:r>
              <a:rPr lang="en-US" sz="2000" dirty="0">
                <a:latin typeface="Comic Sans MS"/>
                <a:cs typeface="Comic Sans MS"/>
              </a:rPr>
              <a:t>, is a short, aerobic, Gram-positive rod capable of growing on a simple mineral salt medium with glucose, provided that biotin is also added</a:t>
            </a:r>
            <a:r>
              <a:rPr lang="en-US" sz="2000" dirty="0" smtClean="0">
                <a:latin typeface="Comic Sans MS"/>
                <a:cs typeface="Comic Sans MS"/>
              </a:rPr>
              <a:t>. 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Production </a:t>
            </a:r>
            <a:r>
              <a:rPr lang="en-US" sz="2000" dirty="0">
                <a:latin typeface="Comic Sans MS"/>
                <a:cs typeface="Comic Sans MS"/>
              </a:rPr>
              <a:t>of L-glutamic acid by </a:t>
            </a:r>
            <a:r>
              <a:rPr lang="en-US" sz="2000" i="1" dirty="0">
                <a:latin typeface="Comic Sans MS"/>
                <a:cs typeface="Comic Sans MS"/>
              </a:rPr>
              <a:t>C. </a:t>
            </a:r>
            <a:r>
              <a:rPr lang="en-US" sz="2000" i="1" dirty="0" err="1">
                <a:latin typeface="Comic Sans MS"/>
                <a:cs typeface="Comic Sans MS"/>
              </a:rPr>
              <a:t>glutamicum</a:t>
            </a:r>
            <a:r>
              <a:rPr lang="en-US" sz="2000" i="1" dirty="0">
                <a:latin typeface="Comic Sans MS"/>
                <a:cs typeface="Comic Sans MS"/>
              </a:rPr>
              <a:t> </a:t>
            </a:r>
            <a:r>
              <a:rPr lang="en-US" sz="2000" dirty="0">
                <a:latin typeface="Comic Sans MS"/>
                <a:cs typeface="Comic Sans MS"/>
              </a:rPr>
              <a:t>is maximal at a </a:t>
            </a:r>
            <a:r>
              <a:rPr lang="en-US" sz="2000" u="sng" dirty="0">
                <a:latin typeface="Comic Sans MS"/>
                <a:cs typeface="Comic Sans MS"/>
              </a:rPr>
              <a:t>critical biotin concentration </a:t>
            </a:r>
            <a:r>
              <a:rPr lang="en-US" sz="2000" dirty="0">
                <a:latin typeface="Comic Sans MS"/>
                <a:cs typeface="Comic Sans MS"/>
              </a:rPr>
              <a:t>of 0.5 mg </a:t>
            </a:r>
            <a:r>
              <a:rPr lang="en-US" sz="2000" dirty="0" smtClean="0">
                <a:latin typeface="Comic Sans MS"/>
                <a:cs typeface="Comic Sans MS"/>
              </a:rPr>
              <a:t>g</a:t>
            </a:r>
            <a:r>
              <a:rPr lang="en-US" sz="2000" baseline="30000" dirty="0" smtClean="0">
                <a:latin typeface="Comic Sans MS"/>
                <a:cs typeface="Comic Sans MS"/>
              </a:rPr>
              <a:t>-1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>
                <a:latin typeface="Comic Sans MS"/>
                <a:cs typeface="Comic Sans MS"/>
              </a:rPr>
              <a:t>of dry cells, which is suboptimal for </a:t>
            </a:r>
            <a:r>
              <a:rPr lang="en-US" sz="2000" dirty="0" smtClean="0">
                <a:latin typeface="Comic Sans MS"/>
                <a:cs typeface="Comic Sans MS"/>
              </a:rPr>
              <a:t>growth</a:t>
            </a:r>
          </a:p>
          <a:p>
            <a:pPr algn="just"/>
            <a:endParaRPr lang="en-US" sz="2000" dirty="0">
              <a:latin typeface="Comic Sans MS"/>
              <a:cs typeface="Comic Sans MS"/>
            </a:endParaRPr>
          </a:p>
          <a:p>
            <a:pPr lvl="2" algn="just"/>
            <a:r>
              <a:rPr lang="en-US" sz="2000" dirty="0" smtClean="0">
                <a:latin typeface="Comic Sans MS"/>
                <a:cs typeface="Comic Sans MS"/>
              </a:rPr>
              <a:t>Detergents </a:t>
            </a:r>
            <a:r>
              <a:rPr lang="en-US" sz="2000" dirty="0">
                <a:latin typeface="Comic Sans MS"/>
                <a:cs typeface="Comic Sans MS"/>
              </a:rPr>
              <a:t>like Tween-40, </a:t>
            </a:r>
            <a:endParaRPr lang="en-US" sz="2000" dirty="0" smtClean="0">
              <a:latin typeface="Comic Sans MS"/>
              <a:cs typeface="Comic Sans MS"/>
            </a:endParaRPr>
          </a:p>
          <a:p>
            <a:pPr lvl="2" algn="just"/>
            <a:r>
              <a:rPr lang="en-US" sz="2000" dirty="0" smtClean="0">
                <a:latin typeface="Comic Sans MS"/>
                <a:cs typeface="Comic Sans MS"/>
              </a:rPr>
              <a:t>addition </a:t>
            </a:r>
            <a:r>
              <a:rPr lang="en-US" sz="2000" dirty="0">
                <a:latin typeface="Comic Sans MS"/>
                <a:cs typeface="Comic Sans MS"/>
              </a:rPr>
              <a:t>of penicillin, </a:t>
            </a:r>
            <a:endParaRPr lang="en-US" sz="2000" dirty="0" smtClean="0">
              <a:latin typeface="Comic Sans MS"/>
              <a:cs typeface="Comic Sans MS"/>
            </a:endParaRPr>
          </a:p>
          <a:p>
            <a:pPr lvl="2" algn="just"/>
            <a:r>
              <a:rPr lang="en-US" sz="2000" dirty="0" smtClean="0">
                <a:latin typeface="Comic Sans MS"/>
                <a:cs typeface="Comic Sans MS"/>
              </a:rPr>
              <a:t>use of Glucose, </a:t>
            </a:r>
          </a:p>
          <a:p>
            <a:pPr lvl="2" algn="just"/>
            <a:r>
              <a:rPr lang="en-US" sz="2000" dirty="0" smtClean="0">
                <a:latin typeface="Comic Sans MS"/>
                <a:cs typeface="Comic Sans MS"/>
              </a:rPr>
              <a:t>Glucose</a:t>
            </a:r>
            <a:r>
              <a:rPr lang="en-US" sz="2000" dirty="0">
                <a:latin typeface="Comic Sans MS"/>
                <a:cs typeface="Comic Sans MS"/>
              </a:rPr>
              <a:t>-</a:t>
            </a:r>
            <a:r>
              <a:rPr lang="en-US" sz="2000" dirty="0" smtClean="0">
                <a:latin typeface="Comic Sans MS"/>
                <a:cs typeface="Comic Sans MS"/>
              </a:rPr>
              <a:t>6P, </a:t>
            </a:r>
          </a:p>
          <a:p>
            <a:pPr lvl="2" algn="just"/>
            <a:r>
              <a:rPr lang="en-US" sz="2000" dirty="0" smtClean="0">
                <a:latin typeface="Comic Sans MS"/>
                <a:cs typeface="Comic Sans MS"/>
              </a:rPr>
              <a:t>CO2, </a:t>
            </a:r>
          </a:p>
          <a:p>
            <a:pPr lvl="2" algn="just"/>
            <a:r>
              <a:rPr lang="en-US" sz="2000" dirty="0" smtClean="0">
                <a:latin typeface="Comic Sans MS"/>
                <a:cs typeface="Comic Sans MS"/>
              </a:rPr>
              <a:t>fatty </a:t>
            </a:r>
            <a:r>
              <a:rPr lang="en-US" sz="2000" dirty="0">
                <a:latin typeface="Comic Sans MS"/>
                <a:cs typeface="Comic Sans MS"/>
              </a:rPr>
              <a:t>acid auxotrophic strains, or </a:t>
            </a:r>
            <a:endParaRPr lang="en-US" sz="2000" dirty="0" smtClean="0">
              <a:latin typeface="Comic Sans MS"/>
              <a:cs typeface="Comic Sans MS"/>
            </a:endParaRPr>
          </a:p>
          <a:p>
            <a:pPr lvl="2" algn="just"/>
            <a:r>
              <a:rPr lang="en-US" sz="2000" dirty="0" smtClean="0">
                <a:latin typeface="Comic Sans MS"/>
                <a:cs typeface="Comic Sans MS"/>
              </a:rPr>
              <a:t>addition of </a:t>
            </a:r>
            <a:r>
              <a:rPr lang="en-US" sz="2000" dirty="0" err="1" smtClean="0">
                <a:latin typeface="Comic Sans MS"/>
                <a:cs typeface="Comic Sans MS"/>
              </a:rPr>
              <a:t>ethambutol</a:t>
            </a:r>
            <a:r>
              <a:rPr lang="en-US" sz="2000" dirty="0">
                <a:latin typeface="Comic Sans MS"/>
                <a:cs typeface="Comic Sans MS"/>
              </a:rPr>
              <a:t>- inhibiting </a:t>
            </a:r>
            <a:r>
              <a:rPr lang="en-US" sz="2000" dirty="0" err="1">
                <a:latin typeface="Comic Sans MS"/>
                <a:cs typeface="Comic Sans MS"/>
              </a:rPr>
              <a:t>arabinogalactan</a:t>
            </a:r>
            <a:r>
              <a:rPr lang="en-US" sz="2000" dirty="0">
                <a:latin typeface="Comic Sans MS"/>
                <a:cs typeface="Comic Sans MS"/>
              </a:rPr>
              <a:t> synthesis.</a:t>
            </a:r>
          </a:p>
        </p:txBody>
      </p:sp>
    </p:spTree>
    <p:extLst>
      <p:ext uri="{BB962C8B-B14F-4D97-AF65-F5344CB8AC3E}">
        <p14:creationId xmlns:p14="http://schemas.microsoft.com/office/powerpoint/2010/main" val="386018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677" y="37673"/>
            <a:ext cx="2661055" cy="40011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omic Sans MS"/>
                <a:cs typeface="Comic Sans MS"/>
              </a:rPr>
              <a:t>L-GLUTAMIC ACID</a:t>
            </a:r>
            <a:endParaRPr lang="en-US" sz="2000" b="1" dirty="0">
              <a:solidFill>
                <a:srgbClr val="FFFF00"/>
              </a:solidFill>
              <a:latin typeface="Comic Sans MS"/>
              <a:cs typeface="Comic Sans MS"/>
            </a:endParaRPr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"/>
          <a:stretch/>
        </p:blipFill>
        <p:spPr>
          <a:xfrm>
            <a:off x="5334000" y="7791"/>
            <a:ext cx="3810000" cy="68660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53" y="752819"/>
            <a:ext cx="51696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u="sng" dirty="0" smtClean="0">
                <a:latin typeface="Comic Sans MS"/>
                <a:cs typeface="Comic Sans MS"/>
              </a:rPr>
              <a:t>Metabolic pathway</a:t>
            </a:r>
          </a:p>
          <a:p>
            <a:pPr algn="just"/>
            <a:endParaRPr lang="en-US" sz="2000" u="sng" dirty="0" smtClean="0">
              <a:latin typeface="Comic Sans MS"/>
              <a:cs typeface="Comic Sans MS"/>
            </a:endParaRPr>
          </a:p>
          <a:p>
            <a:pPr algn="just"/>
            <a:r>
              <a:rPr lang="en-US" sz="2000" i="1" dirty="0" err="1" smtClean="0">
                <a:latin typeface="Comic Sans MS"/>
                <a:cs typeface="Comic Sans MS"/>
              </a:rPr>
              <a:t>C.glutamicum</a:t>
            </a:r>
            <a:r>
              <a:rPr lang="en-US" sz="2000" i="1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latin typeface="Comic Sans MS"/>
                <a:cs typeface="Comic Sans MS"/>
              </a:rPr>
              <a:t>used glycolysis, PPP and Citric acid cycle</a:t>
            </a:r>
          </a:p>
          <a:p>
            <a:pPr algn="just"/>
            <a:endParaRPr lang="en-US" sz="2000" i="1" dirty="0">
              <a:latin typeface="Comic Sans MS"/>
              <a:cs typeface="Comic Sans MS"/>
            </a:endParaRP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Krebs cycle is replenished Glutamate production is high 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41765" y="2954765"/>
            <a:ext cx="597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</a:rPr>
              <a:t>PDH</a:t>
            </a:r>
            <a:endParaRPr lang="en-US" sz="1600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26117" y="3093492"/>
            <a:ext cx="239058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Phosphoenol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</a:rPr>
              <a:t> pyruvate carboxylase</a:t>
            </a:r>
            <a:endParaRPr lang="en-US" sz="1600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850" y="4004066"/>
            <a:ext cx="44703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Glutamic acid bacteria have high activity of Glutamate dehydrogenase and low activity of a-</a:t>
            </a:r>
            <a:r>
              <a:rPr lang="en-US" sz="2000" dirty="0" err="1" smtClean="0">
                <a:latin typeface="Comic Sans MS"/>
                <a:cs typeface="Comic Sans MS"/>
              </a:rPr>
              <a:t>ketoglutarate</a:t>
            </a:r>
            <a:r>
              <a:rPr lang="en-US" sz="2000" dirty="0" smtClean="0">
                <a:latin typeface="Comic Sans MS"/>
                <a:cs typeface="Comic Sans MS"/>
              </a:rPr>
              <a:t> dehydrogenase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8235" y="5722471"/>
            <a:ext cx="1967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latin typeface="Comic Sans MS"/>
                <a:cs typeface="Comic Sans MS"/>
              </a:rPr>
              <a:t>Microbacterium</a:t>
            </a:r>
            <a:endParaRPr lang="en-US" i="1" dirty="0" smtClean="0">
              <a:latin typeface="Comic Sans MS"/>
              <a:cs typeface="Comic Sans MS"/>
            </a:endParaRPr>
          </a:p>
          <a:p>
            <a:r>
              <a:rPr lang="en-US" i="1" dirty="0" err="1" smtClean="0">
                <a:latin typeface="Comic Sans MS"/>
                <a:cs typeface="Comic Sans MS"/>
              </a:rPr>
              <a:t>Brevibacterium</a:t>
            </a:r>
            <a:endParaRPr lang="en-US" i="1" dirty="0" smtClean="0">
              <a:latin typeface="Comic Sans MS"/>
              <a:cs typeface="Comic Sans MS"/>
            </a:endParaRPr>
          </a:p>
          <a:p>
            <a:r>
              <a:rPr lang="en-US" i="1" dirty="0" err="1" smtClean="0">
                <a:latin typeface="Comic Sans MS"/>
                <a:cs typeface="Comic Sans MS"/>
              </a:rPr>
              <a:t>Arthrobacter</a:t>
            </a:r>
            <a:endParaRPr lang="en-US" i="1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5647" y="2410901"/>
            <a:ext cx="733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biotin</a:t>
            </a:r>
            <a:endParaRPr lang="en-US" sz="16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3312" y="2748357"/>
            <a:ext cx="733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biotin</a:t>
            </a:r>
            <a:endParaRPr lang="en-US" sz="16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72656" y="4975413"/>
            <a:ext cx="1437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Isocitrate</a:t>
            </a:r>
            <a:r>
              <a:rPr lang="en-US" sz="1400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mic Sans MS"/>
                <a:cs typeface="Comic Sans MS"/>
              </a:rPr>
              <a:t>dehydrogenase</a:t>
            </a:r>
            <a:endParaRPr lang="en-US" sz="1400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947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677" y="37673"/>
            <a:ext cx="2413416" cy="3693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Comic Sans MS"/>
                <a:cs typeface="Comic Sans MS"/>
              </a:rPr>
              <a:t>L-GLUTAMIC ACID</a:t>
            </a:r>
            <a:endParaRPr lang="en-US" b="1" dirty="0">
              <a:solidFill>
                <a:srgbClr val="FFFF00"/>
              </a:solidFill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471" y="881529"/>
            <a:ext cx="86061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u="sng" dirty="0" smtClean="0">
                <a:latin typeface="Comic Sans MS"/>
                <a:cs typeface="Comic Sans MS"/>
              </a:rPr>
              <a:t>Regulatory control</a:t>
            </a:r>
            <a:r>
              <a:rPr lang="en-US" sz="2000" dirty="0" smtClean="0">
                <a:latin typeface="Comic Sans MS"/>
                <a:cs typeface="Comic Sans MS"/>
              </a:rPr>
              <a:t>:</a:t>
            </a:r>
          </a:p>
          <a:p>
            <a:pPr algn="just"/>
            <a:endParaRPr lang="en-US" sz="2000" dirty="0">
              <a:latin typeface="Comic Sans MS"/>
              <a:cs typeface="Comic Sans MS"/>
            </a:endParaRP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Good supply of glucose and efficient conversion of </a:t>
            </a:r>
            <a:r>
              <a:rPr lang="en-US" sz="2000" dirty="0" err="1" smtClean="0">
                <a:latin typeface="Comic Sans MS"/>
                <a:cs typeface="Comic Sans MS"/>
              </a:rPr>
              <a:t>phosphoenol</a:t>
            </a:r>
            <a:r>
              <a:rPr lang="en-US" sz="2000" dirty="0" smtClean="0">
                <a:latin typeface="Comic Sans MS"/>
                <a:cs typeface="Comic Sans MS"/>
              </a:rPr>
              <a:t> pyruvate to oxaloacetate</a:t>
            </a:r>
          </a:p>
          <a:p>
            <a:pPr algn="just"/>
            <a:endParaRPr lang="en-US" sz="2000" dirty="0">
              <a:latin typeface="Comic Sans MS"/>
              <a:cs typeface="Comic Sans MS"/>
            </a:endParaRPr>
          </a:p>
          <a:p>
            <a:pPr algn="just"/>
            <a:r>
              <a:rPr lang="en-US" sz="2000" dirty="0" err="1" smtClean="0">
                <a:latin typeface="Comic Sans MS"/>
                <a:cs typeface="Comic Sans MS"/>
              </a:rPr>
              <a:t>Phosphoenol</a:t>
            </a:r>
            <a:r>
              <a:rPr lang="en-US" sz="2000" dirty="0" smtClean="0">
                <a:latin typeface="Comic Sans MS"/>
                <a:cs typeface="Comic Sans MS"/>
              </a:rPr>
              <a:t> pyruvate carboxylase and pyruvate carboxylase, pyruvate dehydrogenase</a:t>
            </a:r>
          </a:p>
          <a:p>
            <a:pPr algn="just"/>
            <a:r>
              <a:rPr lang="en-US" sz="2000" dirty="0">
                <a:latin typeface="Comic Sans MS"/>
                <a:cs typeface="Comic Sans MS"/>
              </a:rPr>
              <a:t>a</a:t>
            </a:r>
            <a:r>
              <a:rPr lang="en-US" sz="2000" dirty="0" smtClean="0">
                <a:latin typeface="Comic Sans MS"/>
                <a:cs typeface="Comic Sans MS"/>
              </a:rPr>
              <a:t>-</a:t>
            </a:r>
            <a:r>
              <a:rPr lang="en-US" sz="2000" dirty="0" err="1" smtClean="0">
                <a:latin typeface="Comic Sans MS"/>
                <a:cs typeface="Comic Sans MS"/>
              </a:rPr>
              <a:t>ketoglutarate</a:t>
            </a:r>
            <a:r>
              <a:rPr lang="en-US" sz="2000" dirty="0" smtClean="0">
                <a:latin typeface="Comic Sans MS"/>
                <a:cs typeface="Comic Sans MS"/>
              </a:rPr>
              <a:t> dehydrogenase (low activity by adding penicillin, surfactants)</a:t>
            </a:r>
          </a:p>
          <a:p>
            <a:pPr algn="just"/>
            <a:r>
              <a:rPr lang="en-US" sz="2000" dirty="0" smtClean="0">
                <a:latin typeface="Comic Sans MS"/>
                <a:cs typeface="Comic Sans MS"/>
              </a:rPr>
              <a:t>Glutamate dehydrogenase (high activity)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000" y="4362824"/>
            <a:ext cx="5782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mic Sans MS"/>
                <a:cs typeface="Comic Sans MS"/>
              </a:rPr>
              <a:t>1</a:t>
            </a:r>
            <a:r>
              <a:rPr lang="en-US" sz="2000" dirty="0" smtClean="0">
                <a:latin typeface="Comic Sans MS"/>
                <a:cs typeface="Comic Sans MS"/>
              </a:rPr>
              <a:t> mole of glucose produces 1 mole of glutamate</a:t>
            </a:r>
          </a:p>
          <a:p>
            <a:r>
              <a:rPr lang="en-US" sz="2000" dirty="0" smtClean="0">
                <a:latin typeface="Comic Sans MS"/>
                <a:cs typeface="Comic Sans MS"/>
              </a:rPr>
              <a:t>In practice, efficiency is 70%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2717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176" y="522941"/>
            <a:ext cx="81578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latin typeface="Comic Sans MS"/>
                <a:cs typeface="Comic Sans MS"/>
              </a:rPr>
              <a:t>Glumate</a:t>
            </a:r>
            <a:r>
              <a:rPr lang="en-US" sz="2000" dirty="0" smtClean="0">
                <a:latin typeface="Comic Sans MS"/>
                <a:cs typeface="Comic Sans MS"/>
              </a:rPr>
              <a:t> is synthesized </a:t>
            </a:r>
            <a:r>
              <a:rPr lang="en-US" sz="2000" dirty="0" err="1" smtClean="0">
                <a:latin typeface="Comic Sans MS"/>
                <a:cs typeface="Comic Sans MS"/>
              </a:rPr>
              <a:t>intracellularly</a:t>
            </a:r>
            <a:endParaRPr lang="en-US" sz="2000" dirty="0" smtClean="0">
              <a:latin typeface="Comic Sans MS"/>
              <a:cs typeface="Comic Sans MS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omic Sans MS"/>
                <a:cs typeface="Comic Sans MS"/>
              </a:rPr>
              <a:t>Carrier mediated processes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>
                <a:latin typeface="Comic Sans MS"/>
                <a:cs typeface="Comic Sans MS"/>
              </a:rPr>
              <a:t>Biotin is essential co factor (for Acetyl CoA carboxylase), deficiency of biotin affects fatty acid biosynthesis, membrane formation falters, permeability is affected and intracellular export of glutamate is altered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059" y="2823882"/>
            <a:ext cx="5173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latin typeface="Comic Sans MS"/>
                <a:cs typeface="Comic Sans MS"/>
              </a:rPr>
              <a:t>FACTORS INFLUENCING PRODUCTION</a:t>
            </a:r>
            <a:endParaRPr lang="en-US" sz="2000" u="sng" dirty="0"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3177" y="3705412"/>
            <a:ext cx="84567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000" dirty="0" smtClean="0">
                <a:latin typeface="Comic Sans MS"/>
                <a:cs typeface="Comic Sans MS"/>
              </a:rPr>
              <a:t>Carbon  sources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>
                <a:latin typeface="Comic Sans MS"/>
                <a:cs typeface="Comic Sans MS"/>
              </a:rPr>
              <a:t>Nitrogen source: ammonia for carbon to </a:t>
            </a:r>
            <a:r>
              <a:rPr lang="en-US" sz="2000" dirty="0" err="1" smtClean="0">
                <a:latin typeface="Comic Sans MS"/>
                <a:cs typeface="Comic Sans MS"/>
              </a:rPr>
              <a:t>glu</a:t>
            </a:r>
            <a:r>
              <a:rPr lang="en-US" sz="2000" dirty="0" smtClean="0">
                <a:latin typeface="Comic Sans MS"/>
                <a:cs typeface="Comic Sans MS"/>
              </a:rPr>
              <a:t> pH control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>
                <a:latin typeface="Comic Sans MS"/>
                <a:cs typeface="Comic Sans MS"/>
              </a:rPr>
              <a:t>Growth factors :biotin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>
                <a:latin typeface="Comic Sans MS"/>
                <a:cs typeface="Comic Sans MS"/>
              </a:rPr>
              <a:t>O2 supply: high </a:t>
            </a:r>
            <a:r>
              <a:rPr lang="en-US" sz="2000" dirty="0" err="1" smtClean="0">
                <a:latin typeface="Comic Sans MS"/>
                <a:cs typeface="Comic Sans MS"/>
              </a:rPr>
              <a:t>conc</a:t>
            </a:r>
            <a:r>
              <a:rPr lang="en-US" sz="2000" dirty="0" smtClean="0">
                <a:latin typeface="Comic Sans MS"/>
                <a:cs typeface="Comic Sans MS"/>
              </a:rPr>
              <a:t> inhibits growth and low O2 levels lead to lactic &amp; succinic acid production, affects Glutamate production in both cases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9082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9617</TotalTime>
  <Words>847</Words>
  <Application>Microsoft Office PowerPoint</Application>
  <PresentationFormat>On-screen Show (4:3)</PresentationFormat>
  <Paragraphs>127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KSBT,KIIT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Vishakha Raina</dc:creator>
  <cp:lastModifiedBy>USER</cp:lastModifiedBy>
  <cp:revision>56</cp:revision>
  <cp:lastPrinted>2018-07-12T15:30:40Z</cp:lastPrinted>
  <dcterms:created xsi:type="dcterms:W3CDTF">2012-02-28T04:19:10Z</dcterms:created>
  <dcterms:modified xsi:type="dcterms:W3CDTF">2025-08-26T20:39:31Z</dcterms:modified>
</cp:coreProperties>
</file>